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72" r:id="rId4"/>
    <p:sldId id="269" r:id="rId5"/>
    <p:sldId id="278" r:id="rId6"/>
    <p:sldId id="274" r:id="rId7"/>
    <p:sldId id="273" r:id="rId8"/>
    <p:sldId id="276" r:id="rId9"/>
    <p:sldId id="277" r:id="rId10"/>
    <p:sldId id="275" r:id="rId11"/>
    <p:sldId id="260" r:id="rId12"/>
  </p:sldIdLst>
  <p:sldSz cx="12192000" cy="6858000"/>
  <p:notesSz cx="6858000" cy="9144000"/>
  <p:embeddedFontLs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Arial Black" panose="020B0A04020102020204" pitchFamily="34" charset="0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6A2"/>
    <a:srgbClr val="008000"/>
    <a:srgbClr val="92A292"/>
    <a:srgbClr val="00FF00"/>
    <a:srgbClr val="003300"/>
    <a:srgbClr val="000A1E"/>
    <a:srgbClr val="065CAB"/>
    <a:srgbClr val="D1D1D1"/>
    <a:srgbClr val="F1B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60" autoAdjust="0"/>
  </p:normalViewPr>
  <p:slideViewPr>
    <p:cSldViewPr snapToGrid="0">
      <p:cViewPr>
        <p:scale>
          <a:sx n="87" d="100"/>
          <a:sy n="87" d="100"/>
        </p:scale>
        <p:origin x="2178" y="720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39" y="5365522"/>
            <a:ext cx="10543738" cy="874168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002060"/>
                </a:solidFill>
                <a:latin typeface="+mn-lt"/>
              </a:rPr>
              <a:t> </a:t>
            </a:r>
            <a:r>
              <a:rPr lang="ru-RU" b="1" dirty="0" smtClean="0">
                <a:solidFill>
                  <a:srgbClr val="002060"/>
                </a:solidFill>
              </a:rPr>
              <a:t>ДОКЛАДЧИК: ЧАМИАШВИЛИ МИХАИЛ ГОВАДОВИЧ 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8408" y="950976"/>
            <a:ext cx="90243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b="1" dirty="0" smtClean="0">
              <a:solidFill>
                <a:schemeClr val="bg1"/>
              </a:solidFill>
            </a:endParaRPr>
          </a:p>
          <a:p>
            <a:pPr algn="ctr"/>
            <a:endParaRPr lang="ru-RU" sz="2000" b="1" dirty="0" smtClean="0">
              <a:solidFill>
                <a:schemeClr val="bg1"/>
              </a:solidFill>
            </a:endParaRPr>
          </a:p>
          <a:p>
            <a:pPr algn="ctr"/>
            <a:endParaRPr lang="ru-RU" sz="2000" b="1" dirty="0" smtClean="0">
              <a:solidFill>
                <a:schemeClr val="bg1"/>
              </a:solidFill>
            </a:endParaRPr>
          </a:p>
          <a:p>
            <a:pPr algn="ctr"/>
            <a:endParaRPr lang="ru-RU" sz="2000" b="1" dirty="0" smtClean="0">
              <a:solidFill>
                <a:schemeClr val="bg1"/>
              </a:solidFill>
            </a:endParaRPr>
          </a:p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ВЫПУСКНАЯ КВАЛИФИКАЦИОННАЯ РАБОТА </a:t>
            </a:r>
            <a:br>
              <a:rPr lang="ru-RU" sz="2000" b="1" dirty="0" smtClean="0">
                <a:solidFill>
                  <a:schemeClr val="bg1"/>
                </a:solidFill>
              </a:rPr>
            </a:br>
            <a:r>
              <a:rPr lang="ru-RU" sz="2000" b="1" dirty="0" smtClean="0">
                <a:solidFill>
                  <a:schemeClr val="bg1"/>
                </a:solidFill>
              </a:rPr>
              <a:t>по курсу «Data Science»</a:t>
            </a:r>
          </a:p>
          <a:p>
            <a:pPr algn="ctr"/>
            <a:endParaRPr lang="ru-RU" sz="2000" b="1" dirty="0" smtClean="0">
              <a:solidFill>
                <a:schemeClr val="bg1"/>
              </a:solidFill>
            </a:endParaRPr>
          </a:p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/>
            </a:r>
            <a:br>
              <a:rPr lang="ru-RU" sz="2000" b="1" dirty="0" smtClean="0">
                <a:solidFill>
                  <a:schemeClr val="bg1"/>
                </a:solidFill>
              </a:rPr>
            </a:br>
            <a:r>
              <a:rPr lang="ru-RU" sz="2000" b="1" dirty="0" smtClean="0">
                <a:solidFill>
                  <a:schemeClr val="bg1"/>
                </a:solidFill>
              </a:rPr>
              <a:t/>
            </a:r>
            <a:br>
              <a:rPr lang="ru-RU" sz="2000" b="1" dirty="0" smtClean="0">
                <a:solidFill>
                  <a:schemeClr val="bg1"/>
                </a:solidFill>
              </a:rPr>
            </a:br>
            <a:r>
              <a:rPr lang="ru-RU" sz="2000" b="1" dirty="0" smtClean="0">
                <a:solidFill>
                  <a:schemeClr val="bg1"/>
                </a:solidFill>
              </a:rPr>
              <a:t>ПРОГНОЗИРОВАНИЕ КОНЕЧНЫХ СВОЙСТ НОВЫХ МАТЕРИАЛОВ</a:t>
            </a:r>
            <a:br>
              <a:rPr lang="ru-RU" sz="2000" b="1" dirty="0" smtClean="0">
                <a:solidFill>
                  <a:schemeClr val="bg1"/>
                </a:solidFill>
              </a:rPr>
            </a:br>
            <a:r>
              <a:rPr lang="ru-RU" sz="2000" b="1" dirty="0" smtClean="0">
                <a:solidFill>
                  <a:schemeClr val="bg1"/>
                </a:solidFill>
              </a:rPr>
              <a:t> (КОМПОЗИЦИОННЫХ МАТЕРИАЛОВ)</a:t>
            </a:r>
            <a:r>
              <a:rPr lang="ru-RU" sz="2000" b="1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ru-RU" sz="2000" b="1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ru-RU" sz="2000" b="1" dirty="0" smtClean="0">
                <a:solidFill>
                  <a:srgbClr val="0070C0"/>
                </a:solidFill>
              </a:rPr>
              <a:t> </a:t>
            </a:r>
            <a:br>
              <a:rPr lang="ru-RU" sz="2000" b="1" dirty="0" smtClean="0">
                <a:solidFill>
                  <a:srgbClr val="0070C0"/>
                </a:solidFill>
              </a:rPr>
            </a:br>
            <a:endParaRPr lang="ru-RU" sz="20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3"/>
          </p:nvPr>
        </p:nvSpPr>
        <p:spPr>
          <a:xfrm>
            <a:off x="542878" y="1319918"/>
            <a:ext cx="11089880" cy="4846474"/>
          </a:xfrm>
        </p:spPr>
        <p:txBody>
          <a:bodyPr>
            <a:noAutofit/>
          </a:bodyPr>
          <a:lstStyle/>
          <a:p>
            <a:pPr lvl="0" algn="just">
              <a:buFont typeface="+mj-lt"/>
              <a:buAutoNum type="arabicPeriod"/>
            </a:pP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Объединили два дата сета в одну таблицу (1023х13). В датасете с помощью проверки на уникальность, значения в столбце “Угол нашивки” трансформировали из градусов 0 и 90 в числа 0 и 1, а затем изменили для единообразия данных в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float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из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int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.  Используя метод межквартильных расстояний  удалось очисть датасет от выбросов  и подтвердили это методам визуализации с помощью интерактивных бокс-плотов. В очищенном датасете осталось 922 строки и 13 столбцов. С помощью корреляционных матриц, </a:t>
            </a:r>
            <a:r>
              <a:rPr lang="ru-RU" sz="1100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попарных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графиков рассеяния точек, проанализировали зависимости между переменными, и убедились, что они отсутствуют. </a:t>
            </a:r>
          </a:p>
          <a:p>
            <a:pPr lvl="0" algn="just">
              <a:buFont typeface="+mj-lt"/>
              <a:buAutoNum type="arabicPeriod"/>
            </a:pP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Факторный анализ проводили применяя метод РСА для нахождения зависимости между переменными и понижения размерности данных. Следует отметить, что данные действия проводились с целью исследования работы данного метода и подтверждение ранее полученных результатов. Метод РСА не установил зависимости и не выделил Главные компоненты. Возможность понизить размерность данных отсутствует.</a:t>
            </a:r>
          </a:p>
          <a:p>
            <a:pPr lvl="0" algn="just">
              <a:buFont typeface="+mj-lt"/>
              <a:buAutoNum type="arabicPeriod"/>
            </a:pP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Составили алгоритмы машинного обучения в количестве 7 единиц и обучали наши алгоритмы на предварительно разделенных данных на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Train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и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Test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 выборки, а также выделяли целевую переменную в каждом случае. Далее мы при помощи метрик, используемых в задачах регрессии (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MAE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MSE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,) оценивали обучение и сравнивали полученные результаты для определения лучшего агоритма (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2). Полученные данные позволяют сказать, что в целом, на задаче прогнозирования “Прочности при растяжении” 5 алгоритмов справились с решением задачи  показав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MAE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MSE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близкую к 1 и значения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MAE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MSE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(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TRAIN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TEST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)-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SCORE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- близкие к 0. На задаче прогнозирования Модуль упругости, результаты были несколько скромнее. Только 3 алгоритма приблизились к значениям 0,8 в метрике (R2), алгоритм-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LASSO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как и в предыдущем задании показал слабо отрицательный результат.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KNeighbors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не справился с прогнозированием Модуль упругости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 был равен -75655,при этом в прогнозировании Прочности хорошо себя зарекомендовал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2=0,94. Все метрики подтверждаются визуально, построенными графиками тест-прогноз. Лучшими алгоритмами для данных задач по полученным результатам являются - GradientBoostingRegressor, Random Forrest Regressor,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Ridge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lvl="0" algn="just">
              <a:buFont typeface="+mj-lt"/>
              <a:buAutoNum type="arabicPeriod"/>
            </a:pP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Провели работу метода по улучшению гиперпараметров настройки алгоритмов GridSearch, как по отдельности, так и совместно показав возможности работы данного метода. Результаты улучшения, для хорошо отработавших алгоритмов не сильно отличались от  результатов работы алгоритмов без настройки. Кардинально улучшилась работа алгоритма -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LASSO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после применения тонкой настройки показавшего результаты по метрике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2=0,95, а без настройки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2=-0,00054, что доказывает эффективность данного метода оптимизации.</a:t>
            </a:r>
          </a:p>
          <a:p>
            <a:pPr lvl="0" algn="just">
              <a:buFont typeface="+mj-lt"/>
              <a:buAutoNum type="arabicPeriod"/>
            </a:pP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Показали применение Пайплайна в машинном обучении. В нашем случае не совсем удалось раскрыть возможности Пайплайн. Не использовались кодировщики и за пределы метода выносилась Нормализация, из-за получения неудовлетворительного результата.</a:t>
            </a:r>
          </a:p>
          <a:p>
            <a:pPr lvl="0" algn="just">
              <a:buFont typeface="+mj-lt"/>
              <a:buAutoNum type="arabicPeriod"/>
            </a:pP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Написана нейронная сеть для прогнозирования Соотношения Матрица-наполнитель. Были написаны 12 нейросетей различной конфигурации для сравнения результатов работы. Изменялись следующие параметры (кол-во слоев, кол-во нейронов, функции активации, оптимайзеры, наличие слоев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dropout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и функции CALLBACK). Работа нейросетей оценивалась метрикой MSE, строились графики функции потерь на тестовых и валидационных выборках, визуализировались тестовые и прогнозные значения. Исходя из полученных результатов можно сказать о посредственной работе нейросетей. Возможно дальнейшая работа по настройке параметров нейросети изменение архитектуры, понимание процессов, проходящих внутри нее позволит улучшить результаты. </a:t>
            </a:r>
          </a:p>
          <a:p>
            <a:pPr lvl="0" algn="just">
              <a:buFont typeface="+mj-lt"/>
              <a:buAutoNum type="arabicPeriod"/>
            </a:pP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Для вывода алгоритма машинного обучения в </a:t>
            </a:r>
            <a:r>
              <a:rPr lang="en-US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prodaction</a:t>
            </a:r>
            <a:r>
              <a:rPr lang="ru-RU" sz="1100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, написано приложение, которое работает на локальном сервере. Вывод приложения в Интернет не проводился. Работа приложения вызывает множество вопросов, предсказание выдается в некорректной форме (не соответствует порядок числа).</a:t>
            </a:r>
            <a:r>
              <a:rPr lang="ru-RU" sz="1100" b="1" i="1" dirty="0" smtClean="0">
                <a:latin typeface="Arial" pitchFamily="34" charset="0"/>
                <a:cs typeface="Arial" pitchFamily="34" charset="0"/>
              </a:rPr>
              <a:t> </a:t>
            </a:r>
            <a:endParaRPr lang="ru-RU" sz="1100" dirty="0" smtClean="0">
              <a:latin typeface="Arial" pitchFamily="34" charset="0"/>
              <a:cs typeface="Arial" pitchFamily="34" charset="0"/>
            </a:endParaRPr>
          </a:p>
          <a:p>
            <a:endParaRPr lang="ru-RU" sz="12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370733" y="277709"/>
            <a:ext cx="6565710" cy="666000"/>
            <a:chOff x="1454267" y="3499669"/>
            <a:chExt cx="4641733" cy="666000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54267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 smtClean="0">
                  <a:solidFill>
                    <a:srgbClr val="006600"/>
                  </a:solidFill>
                  <a:latin typeface="Arial Black" panose="020B0A04020102020204" pitchFamily="34" charset="0"/>
                </a:rPr>
                <a:t>ЗАКЛЮЧЕНИЕ И ВЫВОДЫ</a:t>
              </a:r>
              <a:endParaRPr lang="ru-RU" sz="2800" b="1" spc="180" dirty="0">
                <a:solidFill>
                  <a:srgbClr val="006600"/>
                </a:solidFill>
                <a:latin typeface="Arial Black" panose="020B0A04020102020204" pitchFamily="34" charset="0"/>
                <a:cs typeface="ALS Sector Bold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33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3810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3300"/>
                </a:solidFill>
                <a:latin typeface="Arial Black" panose="020B0A040201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226376" y="152151"/>
            <a:ext cx="6182029" cy="930248"/>
            <a:chOff x="1476753" y="3413678"/>
            <a:chExt cx="3797028" cy="930248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13678"/>
              <a:ext cx="379702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b="1" dirty="0" smtClean="0">
                <a:solidFill>
                  <a:srgbClr val="008000"/>
                </a:solidFill>
                <a:latin typeface="Arial Black" panose="020B0A04020102020204" pitchFamily="34" charset="0"/>
              </a:endParaRPr>
            </a:p>
            <a:p>
              <a:pPr algn="ctr"/>
              <a:r>
                <a:rPr lang="ru-RU" sz="2800" b="1" dirty="0" smtClean="0">
                  <a:solidFill>
                    <a:srgbClr val="008000"/>
                  </a:solidFill>
                  <a:latin typeface="Arial Black" panose="020B0A04020102020204" pitchFamily="34" charset="0"/>
                </a:rPr>
                <a:t>ЦЕЛИ </a:t>
              </a:r>
              <a:r>
                <a:rPr lang="ru-RU" sz="2800" b="1" dirty="0" smtClean="0">
                  <a:solidFill>
                    <a:srgbClr val="008000"/>
                  </a:solidFill>
                  <a:latin typeface="Arial Black" panose="020B0A04020102020204" pitchFamily="34" charset="0"/>
                </a:rPr>
                <a:t>И ЗАДАЧИ </a:t>
              </a:r>
              <a:r>
                <a:rPr lang="ru-RU" sz="2800" b="1" dirty="0" smtClean="0">
                  <a:solidFill>
                    <a:srgbClr val="008000"/>
                  </a:solidFill>
                  <a:latin typeface="Arial Black" panose="020B0A04020102020204" pitchFamily="34" charset="0"/>
                </a:rPr>
                <a:t>РАБОТЫ</a:t>
              </a:r>
              <a:endParaRPr lang="ru-RU" sz="2800" spc="180" dirty="0">
                <a:solidFill>
                  <a:srgbClr val="008000"/>
                </a:solidFill>
                <a:latin typeface="Arial Black" panose="020B0A04020102020204" pitchFamily="34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694489" y="3677926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953569" y="3604353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ru-RU" dirty="0"/>
          </a:p>
        </p:txBody>
      </p:sp>
      <p:sp>
        <p:nvSpPr>
          <p:cNvPr id="66" name="TextBox 65"/>
          <p:cNvSpPr txBox="1"/>
          <p:nvPr/>
        </p:nvSpPr>
        <p:spPr>
          <a:xfrm>
            <a:off x="512065" y="1298448"/>
            <a:ext cx="1119225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ru-RU" sz="1800" b="1" dirty="0" smtClean="0">
                <a:solidFill>
                  <a:srgbClr val="006600"/>
                </a:solidFill>
              </a:rPr>
              <a:t>ЦЕЛЬ</a:t>
            </a:r>
            <a:r>
              <a:rPr lang="en-US" sz="1800" dirty="0" smtClean="0">
                <a:solidFill>
                  <a:srgbClr val="0070C0"/>
                </a:solidFill>
              </a:rPr>
              <a:t>: </a:t>
            </a:r>
            <a:r>
              <a:rPr lang="ru-RU" sz="1800" dirty="0" smtClean="0">
                <a:solidFill>
                  <a:schemeClr val="tx1"/>
                </a:solidFill>
              </a:rPr>
              <a:t>Продемонстрировать </a:t>
            </a:r>
            <a:r>
              <a:rPr lang="ru-RU" sz="1800" dirty="0" smtClean="0">
                <a:solidFill>
                  <a:schemeClr val="tx1"/>
                </a:solidFill>
              </a:rPr>
              <a:t>знания и навыки в области </a:t>
            </a:r>
            <a:r>
              <a:rPr lang="en-US" sz="1800" dirty="0" smtClean="0">
                <a:solidFill>
                  <a:schemeClr val="tx1"/>
                </a:solidFill>
              </a:rPr>
              <a:t>Data Science</a:t>
            </a:r>
            <a:r>
              <a:rPr lang="ru-RU" sz="1800" dirty="0" smtClean="0">
                <a:solidFill>
                  <a:schemeClr val="tx1"/>
                </a:solidFill>
              </a:rPr>
              <a:t>, машинного обучения, баз данных, нейросетей. Провести анализ зависимости отдельных характеристик (‘Модуль упругости при растяжении’ и ‘Прочность при растяжении’, а также, ‘Соотношение матрица-наполнитель’) от других параметров. 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006600"/>
                </a:solidFill>
              </a:rPr>
              <a:t>АКТУАЛЬНОСТЬ: </a:t>
            </a:r>
            <a:r>
              <a:rPr lang="ru-RU" sz="1800" dirty="0" smtClean="0">
                <a:solidFill>
                  <a:schemeClr val="tx1"/>
                </a:solidFill>
              </a:rPr>
              <a:t>Проведенный анализ позволяет написать различные алгоритмы, позволяющие предсказывать данные характеристики без практических опытных исследований. Данный подход экономит время и ресурсы.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006600"/>
                </a:solidFill>
              </a:rPr>
              <a:t>ЗАДАЧИ: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800" dirty="0" smtClean="0">
                <a:solidFill>
                  <a:schemeClr val="tx1"/>
                </a:solidFill>
              </a:rPr>
              <a:t>Провести разведочный анализ и предобработку предложенных данных.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800" dirty="0" smtClean="0">
                <a:solidFill>
                  <a:schemeClr val="tx1"/>
                </a:solidFill>
              </a:rPr>
              <a:t>Написать алгоритмы регрессии, предсказывающие целевой параметр для прогноза модуля упругости при растяжении и прочности при растяжении, от разных признаков.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800" dirty="0" smtClean="0">
                <a:solidFill>
                  <a:schemeClr val="tx1"/>
                </a:solidFill>
              </a:rPr>
              <a:t>Оценить точность модели на тренировочном и тестовом датасете.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800" dirty="0" smtClean="0">
                <a:solidFill>
                  <a:schemeClr val="tx1"/>
                </a:solidFill>
              </a:rPr>
              <a:t>Подобрать лучшие гиперпараметры для алгоритмов, методом поиска </a:t>
            </a:r>
            <a:r>
              <a:rPr lang="ru-RU" sz="18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GridSearch</a:t>
            </a:r>
            <a:r>
              <a:rPr lang="ru-RU" sz="1800" dirty="0" smtClean="0">
                <a:solidFill>
                  <a:schemeClr val="tx1"/>
                </a:solidFill>
              </a:rPr>
              <a:t>.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800" dirty="0" smtClean="0">
                <a:solidFill>
                  <a:schemeClr val="tx1"/>
                </a:solidFill>
              </a:rPr>
              <a:t>Создать Пайплан, позволяющий  автоматизировать, стандартные процессы.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800" dirty="0" smtClean="0">
                <a:solidFill>
                  <a:schemeClr val="tx1"/>
                </a:solidFill>
              </a:rPr>
              <a:t>Написать нейронную сеть, которая будет рекомендовать соотношение матрица-наполнитель. Оценить точность прогноза на тренировочном и тестовом датасете.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800" dirty="0" smtClean="0">
                <a:solidFill>
                  <a:schemeClr val="tx1"/>
                </a:solidFill>
              </a:rPr>
              <a:t>Разработать приложение с интерфейсом командной строки, которое будет выдавать один или два прогноза.</a:t>
            </a:r>
          </a:p>
          <a:p>
            <a:pPr algn="l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06679" y="6478118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735582" y="442973"/>
            <a:ext cx="6867848" cy="666000"/>
            <a:chOff x="1476752" y="3499669"/>
            <a:chExt cx="8271446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2" y="3499669"/>
              <a:ext cx="825380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 smtClean="0">
                  <a:solidFill>
                    <a:srgbClr val="008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ПЕРВИЧНЫЙ НАЛИЗ  ДАННЫХ</a:t>
              </a:r>
              <a:endParaRPr lang="ru-RU" sz="3200" spc="180" dirty="0">
                <a:solidFill>
                  <a:srgbClr val="008000"/>
                </a:solidFill>
                <a:latin typeface="Arial Black" panose="020B0A04020102020204" pitchFamily="34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58149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6600"/>
                </a:solidFill>
                <a:latin typeface="ALS Sector Regular" panose="02000000000000000000" pitchFamily="2" charset="0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764552" y="1221278"/>
            <a:ext cx="10991108" cy="5452189"/>
            <a:chOff x="731501" y="1177211"/>
            <a:chExt cx="10991108" cy="5452189"/>
          </a:xfrm>
        </p:grpSpPr>
        <p:sp>
          <p:nvSpPr>
            <p:cNvPr id="36" name="Прямоугольник 35"/>
            <p:cNvSpPr/>
            <p:nvPr/>
          </p:nvSpPr>
          <p:spPr>
            <a:xfrm>
              <a:off x="5495544" y="3575304"/>
              <a:ext cx="6135624" cy="305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731501" y="1320712"/>
              <a:ext cx="4295313" cy="5160397"/>
              <a:chOff x="327174" y="186555"/>
              <a:chExt cx="4832721" cy="6169796"/>
            </a:xfrm>
          </p:grpSpPr>
          <p:sp>
            <p:nvSpPr>
              <p:cNvPr id="15" name="Прямоугольник 14"/>
              <p:cNvSpPr/>
              <p:nvPr/>
            </p:nvSpPr>
            <p:spPr>
              <a:xfrm>
                <a:off x="327175" y="2803179"/>
                <a:ext cx="4760714" cy="355317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Прямоугольник 15"/>
              <p:cNvSpPr/>
              <p:nvPr/>
            </p:nvSpPr>
            <p:spPr>
              <a:xfrm>
                <a:off x="327174" y="186555"/>
                <a:ext cx="4832721" cy="2522365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7" name="Рисунок 16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369" y="332657"/>
                <a:ext cx="4680519" cy="22005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Рисунок 17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727" b="2931"/>
              <a:stretch/>
            </p:blipFill>
            <p:spPr bwMode="auto">
              <a:xfrm>
                <a:off x="2379988" y="1115046"/>
                <a:ext cx="1915812" cy="13699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407369" y="186555"/>
                <a:ext cx="4220232" cy="331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chemeClr val="accent3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Загрузка </a:t>
                </a:r>
                <a:r>
                  <a:rPr lang="ru-RU" sz="1200" b="1" dirty="0" err="1" smtClean="0">
                    <a:solidFill>
                      <a:schemeClr val="accent3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даных</a:t>
                </a:r>
                <a:endParaRPr lang="ru-RU" sz="12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" name="Рисунок 24"/>
              <p:cNvPicPr>
                <a:picLocks noChangeAspect="1"/>
              </p:cNvPicPr>
              <p:nvPr/>
            </p:nvPicPr>
            <p:blipFill rotWithShape="1">
              <a:blip r:embed="rId4"/>
              <a:srcRect l="-1707" t="1464" r="4982" b="-1310"/>
              <a:stretch/>
            </p:blipFill>
            <p:spPr>
              <a:xfrm>
                <a:off x="407369" y="3296814"/>
                <a:ext cx="4544690" cy="2980627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471189" y="2819759"/>
                <a:ext cx="4526876" cy="71755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1100" b="1" dirty="0" smtClean="0">
                    <a:solidFill>
                      <a:schemeClr val="accent3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Описание дата сета,  отсутствие дубликатов, пропусков, пропущенных значений, все данные имеют числовую характеристику </a:t>
                </a:r>
                <a:endParaRPr lang="ru-RU" sz="11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764638" y="3525530"/>
              <a:ext cx="5423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</a:t>
              </a:r>
              <a:r>
                <a:rPr lang="ru-RU" sz="1400" b="1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нтерактивный график выбросов </a:t>
              </a:r>
              <a:r>
                <a:rPr lang="ru-RU" sz="14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</a:t>
              </a:r>
              <a:r>
                <a:rPr lang="ru-RU" sz="1400" b="1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ящик </a:t>
              </a:r>
              <a:r>
                <a:rPr lang="ru-RU" sz="14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 усами" </a:t>
              </a:r>
              <a:endParaRPr lang="ru-RU" sz="1400" b="1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ru-RU" sz="1400" b="1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 </a:t>
              </a:r>
              <a:r>
                <a:rPr lang="ru-RU" sz="1400" b="1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гистограммы </a:t>
              </a:r>
              <a:r>
                <a:rPr lang="ru-RU" sz="1400" b="1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распределения данных</a:t>
              </a:r>
              <a:endParaRPr lang="ru-RU" sz="14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70923" y="1271343"/>
              <a:ext cx="6083485" cy="674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Визуализация данных с помощью </a:t>
              </a:r>
              <a:r>
                <a:rPr lang="en-US" sz="1400" dirty="0" err="1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Matplotlibs</a:t>
              </a:r>
              <a:r>
                <a:rPr lang="ru-RU" sz="1400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и </a:t>
              </a:r>
              <a:r>
                <a:rPr lang="en-US" sz="1400" dirty="0" err="1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ScatterPlot</a:t>
              </a:r>
              <a:r>
                <a:rPr lang="ru-RU" sz="1400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и</a:t>
              </a:r>
              <a:r>
                <a:rPr lang="en-US" sz="1400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Subplot</a:t>
              </a:r>
              <a:endParaRPr lang="en-US" sz="1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ru-RU" sz="14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ru-RU" sz="14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5356115" y="1177211"/>
              <a:ext cx="6366494" cy="2350383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г</a:t>
              </a:r>
              <a:endParaRPr lang="ru-RU" dirty="0"/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4292" y="1249704"/>
              <a:ext cx="4743665" cy="1588407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286349" y="2780288"/>
              <a:ext cx="18424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Гистограмма распределения, </a:t>
              </a:r>
            </a:p>
            <a:p>
              <a:pPr algn="ctr"/>
              <a:r>
                <a:rPr lang="ru-RU" sz="8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все </a:t>
              </a:r>
              <a:r>
                <a:rPr lang="ru-RU" altLang="ru-RU" sz="8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близко </a:t>
              </a:r>
              <a:r>
                <a:rPr lang="ru-RU" altLang="ru-RU" sz="8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 </a:t>
              </a:r>
              <a:r>
                <a:rPr lang="ru-RU" altLang="ru-RU" sz="8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нормальному</a:t>
              </a:r>
            </a:p>
            <a:p>
              <a:pPr algn="ctr"/>
              <a:r>
                <a:rPr lang="ru-RU" altLang="ru-RU" sz="8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altLang="ru-RU" sz="8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распределению</a:t>
              </a:r>
              <a:r>
                <a:rPr lang="ru-RU" altLang="ru-RU" sz="8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исключение </a:t>
              </a:r>
            </a:p>
            <a:p>
              <a:pPr algn="ctr"/>
              <a:r>
                <a:rPr lang="ru-RU" altLang="ru-RU" sz="8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угол </a:t>
              </a:r>
              <a:r>
                <a:rPr lang="ru-RU" altLang="ru-RU" sz="8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нашивки</a:t>
              </a:r>
              <a:endParaRPr lang="ru-RU" sz="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961780" y="2831106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9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Тепловая карта корреляций </a:t>
              </a:r>
            </a:p>
            <a:p>
              <a:pPr algn="ctr"/>
              <a:r>
                <a:rPr lang="ru-RU" sz="9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данных разными методами </a:t>
              </a:r>
              <a:endParaRPr lang="ru-RU" sz="9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36455" y="2874993"/>
              <a:ext cx="1238699" cy="365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Попарные графики</a:t>
              </a:r>
            </a:p>
            <a:p>
              <a:pPr algn="ctr"/>
              <a:r>
                <a:rPr lang="ru-RU" sz="100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1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рассеяния точек</a:t>
              </a: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6480" y="1252705"/>
              <a:ext cx="1184123" cy="1585407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9552" y="4068147"/>
              <a:ext cx="5779008" cy="24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479376" y="358622"/>
            <a:ext cx="11201090" cy="6208873"/>
            <a:chOff x="479376" y="358622"/>
            <a:chExt cx="11201090" cy="6208873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2964995" y="358622"/>
              <a:ext cx="8074152" cy="761294"/>
              <a:chOff x="2964995" y="358622"/>
              <a:chExt cx="8074152" cy="761294"/>
            </a:xfrm>
          </p:grpSpPr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589737A-BA23-46A0-A36B-BE16171D8E61}"/>
                  </a:ext>
                </a:extLst>
              </p:cNvPr>
              <p:cNvSpPr/>
              <p:nvPr/>
            </p:nvSpPr>
            <p:spPr>
              <a:xfrm>
                <a:off x="2964995" y="358622"/>
                <a:ext cx="8074152" cy="66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b="1" dirty="0" smtClean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Предобработка данных исключение выбросов</a:t>
                </a:r>
                <a:endParaRPr lang="ru-RU" sz="3600" spc="180" dirty="0">
                  <a:solidFill>
                    <a:srgbClr val="008000"/>
                  </a:solidFill>
                  <a:latin typeface="ALS Sector Bold" pitchFamily="2" charset="0"/>
                  <a:cs typeface="ALS Sector Bold" pitchFamily="2" charset="0"/>
                </a:endParaRPr>
              </a:p>
            </p:txBody>
          </p:sp>
          <p:sp>
            <p:nvSpPr>
              <p:cNvPr id="16" name="Прямоугольник 58">
                <a:extLst>
                  <a:ext uri="{FF2B5EF4-FFF2-40B4-BE49-F238E27FC236}">
                    <a16:creationId xmlns:a16="http://schemas.microsoft.com/office/drawing/2014/main" id="{1C3517E3-F6E0-4F52-AEE5-DC80364E562C}"/>
                  </a:ext>
                </a:extLst>
              </p:cNvPr>
              <p:cNvSpPr/>
              <p:nvPr/>
            </p:nvSpPr>
            <p:spPr>
              <a:xfrm rot="10800000" flipH="1">
                <a:off x="3955059" y="406269"/>
                <a:ext cx="103482" cy="666000"/>
              </a:xfrm>
              <a:custGeom>
                <a:avLst/>
                <a:gdLst>
                  <a:gd name="connsiteX0" fmla="*/ 0 w 424732"/>
                  <a:gd name="connsiteY0" fmla="*/ 0 h 424732"/>
                  <a:gd name="connsiteX1" fmla="*/ 424732 w 424732"/>
                  <a:gd name="connsiteY1" fmla="*/ 0 h 424732"/>
                  <a:gd name="connsiteX2" fmla="*/ 424732 w 424732"/>
                  <a:gd name="connsiteY2" fmla="*/ 424732 h 424732"/>
                  <a:gd name="connsiteX3" fmla="*/ 0 w 424732"/>
                  <a:gd name="connsiteY3" fmla="*/ 424732 h 424732"/>
                  <a:gd name="connsiteX4" fmla="*/ 0 w 424732"/>
                  <a:gd name="connsiteY4" fmla="*/ 0 h 424732"/>
                  <a:gd name="connsiteX0" fmla="*/ 0 w 425450"/>
                  <a:gd name="connsiteY0" fmla="*/ 0 h 424732"/>
                  <a:gd name="connsiteX1" fmla="*/ 424732 w 425450"/>
                  <a:gd name="connsiteY1" fmla="*/ 0 h 424732"/>
                  <a:gd name="connsiteX2" fmla="*/ 425450 w 425450"/>
                  <a:gd name="connsiteY2" fmla="*/ 238890 h 424732"/>
                  <a:gd name="connsiteX3" fmla="*/ 424732 w 425450"/>
                  <a:gd name="connsiteY3" fmla="*/ 424732 h 424732"/>
                  <a:gd name="connsiteX4" fmla="*/ 0 w 425450"/>
                  <a:gd name="connsiteY4" fmla="*/ 424732 h 424732"/>
                  <a:gd name="connsiteX5" fmla="*/ 0 w 425450"/>
                  <a:gd name="connsiteY5" fmla="*/ 0 h 424732"/>
                  <a:gd name="connsiteX0" fmla="*/ 425450 w 516890"/>
                  <a:gd name="connsiteY0" fmla="*/ 238890 h 424732"/>
                  <a:gd name="connsiteX1" fmla="*/ 424732 w 516890"/>
                  <a:gd name="connsiteY1" fmla="*/ 424732 h 424732"/>
                  <a:gd name="connsiteX2" fmla="*/ 0 w 516890"/>
                  <a:gd name="connsiteY2" fmla="*/ 424732 h 424732"/>
                  <a:gd name="connsiteX3" fmla="*/ 0 w 516890"/>
                  <a:gd name="connsiteY3" fmla="*/ 0 h 424732"/>
                  <a:gd name="connsiteX4" fmla="*/ 424732 w 516890"/>
                  <a:gd name="connsiteY4" fmla="*/ 0 h 424732"/>
                  <a:gd name="connsiteX5" fmla="*/ 516890 w 516890"/>
                  <a:gd name="connsiteY5" fmla="*/ 330330 h 424732"/>
                  <a:gd name="connsiteX0" fmla="*/ 424732 w 516890"/>
                  <a:gd name="connsiteY0" fmla="*/ 424732 h 424732"/>
                  <a:gd name="connsiteX1" fmla="*/ 0 w 516890"/>
                  <a:gd name="connsiteY1" fmla="*/ 424732 h 424732"/>
                  <a:gd name="connsiteX2" fmla="*/ 0 w 516890"/>
                  <a:gd name="connsiteY2" fmla="*/ 0 h 424732"/>
                  <a:gd name="connsiteX3" fmla="*/ 424732 w 516890"/>
                  <a:gd name="connsiteY3" fmla="*/ 0 h 424732"/>
                  <a:gd name="connsiteX4" fmla="*/ 516890 w 516890"/>
                  <a:gd name="connsiteY4" fmla="*/ 330330 h 424732"/>
                  <a:gd name="connsiteX0" fmla="*/ 424732 w 424732"/>
                  <a:gd name="connsiteY0" fmla="*/ 424732 h 424732"/>
                  <a:gd name="connsiteX1" fmla="*/ 0 w 424732"/>
                  <a:gd name="connsiteY1" fmla="*/ 424732 h 424732"/>
                  <a:gd name="connsiteX2" fmla="*/ 0 w 424732"/>
                  <a:gd name="connsiteY2" fmla="*/ 0 h 424732"/>
                  <a:gd name="connsiteX3" fmla="*/ 424732 w 424732"/>
                  <a:gd name="connsiteY3" fmla="*/ 0 h 42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732" h="424732">
                    <a:moveTo>
                      <a:pt x="424732" y="424732"/>
                    </a:moveTo>
                    <a:lnTo>
                      <a:pt x="0" y="424732"/>
                    </a:lnTo>
                    <a:lnTo>
                      <a:pt x="0" y="0"/>
                    </a:lnTo>
                    <a:lnTo>
                      <a:pt x="424732" y="0"/>
                    </a:lnTo>
                  </a:path>
                </a:pathLst>
              </a:custGeom>
              <a:ln w="28575">
                <a:solidFill>
                  <a:srgbClr val="065C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ALS Sector Regular" panose="02000000000000000000" pitchFamily="2" charset="0"/>
                </a:endParaRPr>
              </a:p>
            </p:txBody>
          </p:sp>
          <p:sp>
            <p:nvSpPr>
              <p:cNvPr id="17" name="Прямоугольник 58">
                <a:extLst>
                  <a:ext uri="{FF2B5EF4-FFF2-40B4-BE49-F238E27FC236}">
                    <a16:creationId xmlns:a16="http://schemas.microsoft.com/office/drawing/2014/main" id="{CEC88DFA-D330-4EAE-893E-A44623A39FD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843129" y="453916"/>
                <a:ext cx="121684" cy="666000"/>
              </a:xfrm>
              <a:custGeom>
                <a:avLst/>
                <a:gdLst>
                  <a:gd name="connsiteX0" fmla="*/ 0 w 424732"/>
                  <a:gd name="connsiteY0" fmla="*/ 0 h 424732"/>
                  <a:gd name="connsiteX1" fmla="*/ 424732 w 424732"/>
                  <a:gd name="connsiteY1" fmla="*/ 0 h 424732"/>
                  <a:gd name="connsiteX2" fmla="*/ 424732 w 424732"/>
                  <a:gd name="connsiteY2" fmla="*/ 424732 h 424732"/>
                  <a:gd name="connsiteX3" fmla="*/ 0 w 424732"/>
                  <a:gd name="connsiteY3" fmla="*/ 424732 h 424732"/>
                  <a:gd name="connsiteX4" fmla="*/ 0 w 424732"/>
                  <a:gd name="connsiteY4" fmla="*/ 0 h 424732"/>
                  <a:gd name="connsiteX0" fmla="*/ 0 w 425450"/>
                  <a:gd name="connsiteY0" fmla="*/ 0 h 424732"/>
                  <a:gd name="connsiteX1" fmla="*/ 424732 w 425450"/>
                  <a:gd name="connsiteY1" fmla="*/ 0 h 424732"/>
                  <a:gd name="connsiteX2" fmla="*/ 425450 w 425450"/>
                  <a:gd name="connsiteY2" fmla="*/ 238890 h 424732"/>
                  <a:gd name="connsiteX3" fmla="*/ 424732 w 425450"/>
                  <a:gd name="connsiteY3" fmla="*/ 424732 h 424732"/>
                  <a:gd name="connsiteX4" fmla="*/ 0 w 425450"/>
                  <a:gd name="connsiteY4" fmla="*/ 424732 h 424732"/>
                  <a:gd name="connsiteX5" fmla="*/ 0 w 425450"/>
                  <a:gd name="connsiteY5" fmla="*/ 0 h 424732"/>
                  <a:gd name="connsiteX0" fmla="*/ 425450 w 516890"/>
                  <a:gd name="connsiteY0" fmla="*/ 238890 h 424732"/>
                  <a:gd name="connsiteX1" fmla="*/ 424732 w 516890"/>
                  <a:gd name="connsiteY1" fmla="*/ 424732 h 424732"/>
                  <a:gd name="connsiteX2" fmla="*/ 0 w 516890"/>
                  <a:gd name="connsiteY2" fmla="*/ 424732 h 424732"/>
                  <a:gd name="connsiteX3" fmla="*/ 0 w 516890"/>
                  <a:gd name="connsiteY3" fmla="*/ 0 h 424732"/>
                  <a:gd name="connsiteX4" fmla="*/ 424732 w 516890"/>
                  <a:gd name="connsiteY4" fmla="*/ 0 h 424732"/>
                  <a:gd name="connsiteX5" fmla="*/ 516890 w 516890"/>
                  <a:gd name="connsiteY5" fmla="*/ 330330 h 424732"/>
                  <a:gd name="connsiteX0" fmla="*/ 424732 w 516890"/>
                  <a:gd name="connsiteY0" fmla="*/ 424732 h 424732"/>
                  <a:gd name="connsiteX1" fmla="*/ 0 w 516890"/>
                  <a:gd name="connsiteY1" fmla="*/ 424732 h 424732"/>
                  <a:gd name="connsiteX2" fmla="*/ 0 w 516890"/>
                  <a:gd name="connsiteY2" fmla="*/ 0 h 424732"/>
                  <a:gd name="connsiteX3" fmla="*/ 424732 w 516890"/>
                  <a:gd name="connsiteY3" fmla="*/ 0 h 424732"/>
                  <a:gd name="connsiteX4" fmla="*/ 516890 w 516890"/>
                  <a:gd name="connsiteY4" fmla="*/ 330330 h 424732"/>
                  <a:gd name="connsiteX0" fmla="*/ 424732 w 424732"/>
                  <a:gd name="connsiteY0" fmla="*/ 424732 h 424732"/>
                  <a:gd name="connsiteX1" fmla="*/ 0 w 424732"/>
                  <a:gd name="connsiteY1" fmla="*/ 424732 h 424732"/>
                  <a:gd name="connsiteX2" fmla="*/ 0 w 424732"/>
                  <a:gd name="connsiteY2" fmla="*/ 0 h 424732"/>
                  <a:gd name="connsiteX3" fmla="*/ 424732 w 424732"/>
                  <a:gd name="connsiteY3" fmla="*/ 0 h 42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732" h="424732">
                    <a:moveTo>
                      <a:pt x="424732" y="424732"/>
                    </a:moveTo>
                    <a:lnTo>
                      <a:pt x="0" y="424732"/>
                    </a:lnTo>
                    <a:lnTo>
                      <a:pt x="0" y="0"/>
                    </a:lnTo>
                    <a:lnTo>
                      <a:pt x="424732" y="0"/>
                    </a:lnTo>
                  </a:path>
                </a:pathLst>
              </a:custGeom>
              <a:ln w="28575">
                <a:solidFill>
                  <a:srgbClr val="0046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065CAB"/>
                  </a:solidFill>
                  <a:latin typeface="ALS Sector Regular" panose="02000000000000000000" pitchFamily="2" charset="0"/>
                </a:endParaRPr>
              </a:p>
            </p:txBody>
          </p:sp>
        </p:grpSp>
        <p:sp>
          <p:nvSpPr>
            <p:cNvPr id="19" name="Прямоугольник 18"/>
            <p:cNvSpPr/>
            <p:nvPr/>
          </p:nvSpPr>
          <p:spPr>
            <a:xfrm>
              <a:off x="479376" y="1307592"/>
              <a:ext cx="5555664" cy="5217751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ub</a:t>
              </a:r>
              <a:endParaRPr lang="ru-RU" dirty="0"/>
            </a:p>
          </p:txBody>
        </p:sp>
        <p:pic>
          <p:nvPicPr>
            <p:cNvPr id="20" name="Объект 3"/>
            <p:cNvPicPr>
              <a:picLocks noChangeAspect="1"/>
            </p:cNvPicPr>
            <p:nvPr/>
          </p:nvPicPr>
          <p:blipFill rotWithShape="1">
            <a:blip r:embed="rId2"/>
            <a:srcRect r="4232" b="9699"/>
            <a:stretch/>
          </p:blipFill>
          <p:spPr>
            <a:xfrm>
              <a:off x="866114" y="4285855"/>
              <a:ext cx="4492270" cy="20875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Группа 4"/>
            <p:cNvGrpSpPr/>
            <p:nvPr/>
          </p:nvGrpSpPr>
          <p:grpSpPr>
            <a:xfrm>
              <a:off x="957393" y="1952457"/>
              <a:ext cx="4517053" cy="2313432"/>
              <a:chOff x="850475" y="1892808"/>
              <a:chExt cx="4517053" cy="2313432"/>
            </a:xfrm>
          </p:grpSpPr>
          <p:pic>
            <p:nvPicPr>
              <p:cNvPr id="22" name="Рисунок 21"/>
              <p:cNvPicPr>
                <a:picLocks noChangeAspect="1"/>
              </p:cNvPicPr>
              <p:nvPr/>
            </p:nvPicPr>
            <p:blipFill rotWithShape="1">
              <a:blip r:embed="rId3"/>
              <a:srcRect l="5960" t="13940" r="21861" b="9787"/>
              <a:stretch/>
            </p:blipFill>
            <p:spPr>
              <a:xfrm>
                <a:off x="850475" y="1892808"/>
                <a:ext cx="4166818" cy="2133130"/>
              </a:xfrm>
              <a:prstGeom prst="rect">
                <a:avLst/>
              </a:prstGeom>
            </p:spPr>
          </p:pic>
          <p:sp>
            <p:nvSpPr>
              <p:cNvPr id="23" name="Прямоугольник 22"/>
              <p:cNvSpPr/>
              <p:nvPr/>
            </p:nvSpPr>
            <p:spPr>
              <a:xfrm>
                <a:off x="4810982" y="3696888"/>
                <a:ext cx="556546" cy="5093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184536" y="1451981"/>
              <a:ext cx="3748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Диаграммы </a:t>
              </a:r>
              <a:r>
                <a:rPr lang="en-US" b="1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ru-RU" b="1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ящик с усами</a:t>
              </a:r>
              <a:r>
                <a:rPr lang="en-US" b="1" dirty="0" smtClean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</a:p>
            <a:p>
              <a:endParaRPr lang="ru-RU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546" y="1557894"/>
              <a:ext cx="1875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rgbClr val="002060"/>
                  </a:solidFill>
                </a:rPr>
                <a:t>с</a:t>
              </a:r>
              <a:r>
                <a:rPr lang="en-US" b="1" dirty="0" smtClean="0">
                  <a:solidFill>
                    <a:srgbClr val="002060"/>
                  </a:solidFill>
                </a:rPr>
                <a:t> </a:t>
              </a:r>
              <a:r>
                <a:rPr lang="ru-RU" sz="1400" b="1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выбросами</a:t>
              </a:r>
              <a:endPara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7393" y="4407374"/>
              <a:ext cx="2261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</a:t>
              </a:r>
              <a:r>
                <a:rPr lang="ru-RU" sz="1400" b="1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удалением выбросов</a:t>
              </a:r>
              <a:endPara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Рисунок 26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354" y="1391427"/>
              <a:ext cx="5288915" cy="3620135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6361043" y="5244056"/>
              <a:ext cx="53194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ru-RU" sz="1000" dirty="0" smtClean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ВЫВОД: Объединили </a:t>
              </a:r>
              <a:r>
                <a:rPr lang="ru-RU" sz="10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два дата сета в одну таблицу (1023х13). </a:t>
              </a:r>
              <a:r>
                <a:rPr lang="ru-RU" sz="1000" dirty="0" smtClean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 </a:t>
              </a:r>
              <a:r>
                <a:rPr lang="ru-RU" sz="10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датасете с помощью проверки на уникальность, значения в столбце “Угол нашивки” трансформировали из градусов 0 и 90 в числа 0 и 1, </a:t>
              </a:r>
              <a:r>
                <a:rPr lang="ru-RU" sz="1000" dirty="0" smtClean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 </a:t>
              </a:r>
              <a:r>
                <a:rPr lang="ru-RU" sz="10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затем изменили для единообразия данных в </a:t>
              </a:r>
              <a:r>
                <a:rPr lang="en-US" sz="10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</a:t>
              </a:r>
              <a:r>
                <a:rPr lang="ru-RU" sz="10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из </a:t>
              </a:r>
              <a:r>
                <a:rPr lang="en-US" sz="10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  <a:r>
                <a:rPr lang="ru-RU" sz="10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 Используя метод межквартильных расстояний  удалось очисть датасет от выбросов </a:t>
              </a:r>
              <a:r>
                <a:rPr lang="ru-RU" sz="1000" dirty="0" smtClean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 </a:t>
              </a:r>
              <a:r>
                <a:rPr lang="ru-RU" sz="10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подтвердили это методам визуализации с помощью интерактивных бокс-плотов. В очищенном датасете осталось 922 строки и 13 столбцов. </a:t>
              </a:r>
              <a:r>
                <a:rPr lang="ru-RU" sz="1000" dirty="0" smtClean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 </a:t>
              </a:r>
              <a:r>
                <a:rPr lang="ru-RU" sz="10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помощью построенных корреляционных матриц, попарных графиков рассеяния точек, проанализировали зависимости между переменными, и убедились, что они отсутствуют</a:t>
              </a:r>
              <a:r>
                <a:rPr lang="ru-RU" sz="800" dirty="0">
                  <a:solidFill>
                    <a:srgbClr val="00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2957" r="613" b="4825"/>
          <a:stretch/>
        </p:blipFill>
        <p:spPr>
          <a:xfrm>
            <a:off x="3807305" y="1233923"/>
            <a:ext cx="6907576" cy="5475383"/>
          </a:xfrm>
          <a:prstGeom prst="rect">
            <a:avLst/>
          </a:prstGeom>
          <a:ln w="28575">
            <a:solidFill>
              <a:srgbClr val="0046A2"/>
            </a:solidFill>
          </a:ln>
        </p:spPr>
      </p:pic>
      <p:grpSp>
        <p:nvGrpSpPr>
          <p:cNvPr id="15" name="Группа 14"/>
          <p:cNvGrpSpPr/>
          <p:nvPr/>
        </p:nvGrpSpPr>
        <p:grpSpPr>
          <a:xfrm>
            <a:off x="3062689" y="335796"/>
            <a:ext cx="8934679" cy="706613"/>
            <a:chOff x="3062689" y="335796"/>
            <a:chExt cx="8934679" cy="706613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3062689" y="376409"/>
              <a:ext cx="893467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b="1" spc="180" dirty="0">
                <a:solidFill>
                  <a:srgbClr val="008000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3356873" y="376409"/>
              <a:ext cx="161758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6600"/>
                </a:solidFill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949313" y="335796"/>
              <a:ext cx="190211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6600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3716934" y="376409"/>
            <a:ext cx="75961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006600"/>
                </a:solidFill>
                <a:latin typeface="Arial Black" panose="020B0A04020102020204" pitchFamily="34" charset="0"/>
              </a:rPr>
              <a:t>МЕТОД ГЛАВНЫХ КОМПОНЕНТ</a:t>
            </a:r>
            <a:endParaRPr lang="ru-RU" sz="3200" b="1" dirty="0">
              <a:solidFill>
                <a:srgbClr val="0066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7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500622" y="644544"/>
            <a:ext cx="11237537" cy="5865460"/>
            <a:chOff x="588757" y="770734"/>
            <a:chExt cx="11237537" cy="5865460"/>
          </a:xfrm>
        </p:grpSpPr>
        <p:pic>
          <p:nvPicPr>
            <p:cNvPr id="8" name="Рисунок 7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" t="3188" r="894" b="3706"/>
            <a:stretch>
              <a:fillRect/>
            </a:stretch>
          </p:blipFill>
          <p:spPr bwMode="auto">
            <a:xfrm>
              <a:off x="588757" y="3682719"/>
              <a:ext cx="3347499" cy="2266122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</p:pic>
        <p:pic>
          <p:nvPicPr>
            <p:cNvPr id="9" name="Рисунок 8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" t="2717" r="2117"/>
            <a:stretch>
              <a:fillRect/>
            </a:stretch>
          </p:blipFill>
          <p:spPr bwMode="auto">
            <a:xfrm>
              <a:off x="8388988" y="2855783"/>
              <a:ext cx="3021495" cy="2504661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</p:pic>
        <p:pic>
          <p:nvPicPr>
            <p:cNvPr id="10" name="Рисунок 9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5" t="1578" r="843"/>
            <a:stretch>
              <a:fillRect/>
            </a:stretch>
          </p:blipFill>
          <p:spPr bwMode="auto">
            <a:xfrm>
              <a:off x="9022651" y="770734"/>
              <a:ext cx="2727298" cy="2003729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</p:pic>
        <p:pic>
          <p:nvPicPr>
            <p:cNvPr id="11" name="Рисунок 10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1374" r="2055" b="2620"/>
            <a:stretch>
              <a:fillRect/>
            </a:stretch>
          </p:blipFill>
          <p:spPr bwMode="auto">
            <a:xfrm>
              <a:off x="4715484" y="3507791"/>
              <a:ext cx="3554233" cy="2369488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</p:pic>
        <p:pic>
          <p:nvPicPr>
            <p:cNvPr id="12" name="Рисунок 11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" t="829" r="2676" b="2896"/>
            <a:stretch>
              <a:fillRect/>
            </a:stretch>
          </p:blipFill>
          <p:spPr bwMode="auto">
            <a:xfrm>
              <a:off x="5598079" y="1098545"/>
              <a:ext cx="3196424" cy="2313830"/>
            </a:xfrm>
            <a:prstGeom prst="rect">
              <a:avLst/>
            </a:prstGeom>
            <a:noFill/>
            <a:ln w="19050">
              <a:solidFill>
                <a:srgbClr val="000A1E"/>
              </a:solidFill>
            </a:ln>
          </p:spPr>
        </p:pic>
        <p:pic>
          <p:nvPicPr>
            <p:cNvPr id="13" name="Рисунок 12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9" t="2394" r="3010" b="2154"/>
            <a:stretch>
              <a:fillRect/>
            </a:stretch>
          </p:blipFill>
          <p:spPr bwMode="auto">
            <a:xfrm>
              <a:off x="2743561" y="2291241"/>
              <a:ext cx="2949934" cy="2210463"/>
            </a:xfrm>
            <a:prstGeom prst="rect">
              <a:avLst/>
            </a:prstGeom>
            <a:noFill/>
            <a:ln w="19050">
              <a:solidFill>
                <a:srgbClr val="0046A2"/>
              </a:solidFill>
            </a:ln>
          </p:spPr>
        </p:pic>
        <p:pic>
          <p:nvPicPr>
            <p:cNvPr id="14" name="Рисунок 13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" t="4667" r="4339" b="3656"/>
            <a:stretch>
              <a:fillRect/>
            </a:stretch>
          </p:blipFill>
          <p:spPr bwMode="auto">
            <a:xfrm>
              <a:off x="803442" y="1329133"/>
              <a:ext cx="3053301" cy="2059388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</p:pic>
        <p:pic>
          <p:nvPicPr>
            <p:cNvPr id="19" name="Рисунок 18"/>
            <p:cNvPicPr/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5" t="4657" r="5663" b="8189"/>
            <a:stretch/>
          </p:blipFill>
          <p:spPr bwMode="auto">
            <a:xfrm>
              <a:off x="8271615" y="5116219"/>
              <a:ext cx="3554679" cy="15199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</p:pic>
      </p:grpSp>
      <p:grpSp>
        <p:nvGrpSpPr>
          <p:cNvPr id="3" name="Группа 2"/>
          <p:cNvGrpSpPr/>
          <p:nvPr/>
        </p:nvGrpSpPr>
        <p:grpSpPr>
          <a:xfrm>
            <a:off x="3005142" y="0"/>
            <a:ext cx="5624907" cy="1027414"/>
            <a:chOff x="3005142" y="0"/>
            <a:chExt cx="5624907" cy="1027414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3005142" y="0"/>
              <a:ext cx="5624907" cy="10274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 smtClean="0">
                  <a:solidFill>
                    <a:srgbClr val="008000"/>
                  </a:solidFill>
                </a:rPr>
                <a:t>ПРОГНОЗИРОВАНИЕ ПРИ ПОМОЩИ АЛГОРИТМОВ</a:t>
              </a:r>
              <a:endParaRPr lang="ru-RU" sz="2800" b="1" spc="180" dirty="0">
                <a:solidFill>
                  <a:srgbClr val="008000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5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3224153" y="228555"/>
              <a:ext cx="108321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3810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3300"/>
                </a:solidFill>
                <a:latin typeface="ALS Sector Regular" panose="02000000000000000000" pitchFamily="2" charset="0"/>
              </a:endParaRPr>
            </a:p>
          </p:txBody>
        </p:sp>
        <p:sp>
          <p:nvSpPr>
            <p:cNvPr id="26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289454" y="198714"/>
              <a:ext cx="127374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3810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3300"/>
                </a:solidFill>
                <a:latin typeface="ALS Sector Regular" panose="020000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259320" y="167541"/>
            <a:ext cx="6533904" cy="666000"/>
            <a:chOff x="3259320" y="167541"/>
            <a:chExt cx="6533904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3259320" y="167541"/>
              <a:ext cx="6533904" cy="666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 smtClean="0">
                  <a:solidFill>
                    <a:srgbClr val="008000"/>
                  </a:solidFill>
                </a:rPr>
                <a:t>ПОДБОР ГИПЕРПАРАМЕТРОВ</a:t>
              </a:r>
              <a:endParaRPr lang="ru-RU" sz="2800" b="1" spc="180" dirty="0">
                <a:solidFill>
                  <a:srgbClr val="008000"/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3259321" y="167541"/>
              <a:ext cx="108321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3810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3300"/>
                </a:solidFill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665850" y="167541"/>
              <a:ext cx="127374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28575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3300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04063" y="5549950"/>
            <a:ext cx="1093622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ВЫВОД: </a:t>
            </a:r>
            <a:r>
              <a:rPr lang="ru-RU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Провели работу метода по улучшению гиперпараметров настройки алгоритмов GridSearch, как по отдельности, так и совместно показав возможности работы данного метода. Результаты улучшения, для хорошо отработавших алгоритмов не сильно отличались от  результатов работы алгоритмов без настройки. Кардинально улучшилась работа алгоритма - </a:t>
            </a:r>
            <a:r>
              <a:rPr 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ru-RU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после применения тонкой настройки показавшего результаты по метрике </a:t>
            </a:r>
            <a:r>
              <a:rPr 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2=0,95, а без настройки </a:t>
            </a:r>
            <a:r>
              <a:rPr 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2=-0,00054, что доказывает эффективность данного метода оптимизации.</a:t>
            </a:r>
          </a:p>
          <a:p>
            <a:pPr lvl="0"/>
            <a:r>
              <a:rPr lang="ru-RU" dirty="0" smtClean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ru-RU" sz="2300" dirty="0">
              <a:latin typeface="+mn-lt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1221088" y="1182100"/>
            <a:ext cx="9674352" cy="4121956"/>
            <a:chOff x="1221088" y="1182100"/>
            <a:chExt cx="9674352" cy="4121956"/>
          </a:xfrm>
        </p:grpSpPr>
        <p:pic>
          <p:nvPicPr>
            <p:cNvPr id="15" name="Объект 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" r="1823" b="1632"/>
            <a:stretch>
              <a:fillRect/>
            </a:stretch>
          </p:blipFill>
          <p:spPr bwMode="auto">
            <a:xfrm>
              <a:off x="1221088" y="1182100"/>
              <a:ext cx="9674352" cy="4121956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</p:pic>
        <p:sp>
          <p:nvSpPr>
            <p:cNvPr id="10" name="Прямоугольник 9"/>
            <p:cNvSpPr/>
            <p:nvPr/>
          </p:nvSpPr>
          <p:spPr>
            <a:xfrm>
              <a:off x="7079588" y="3180767"/>
              <a:ext cx="2726370" cy="1682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9343" y="3062960"/>
              <a:ext cx="3425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ru-RU" dirty="0" smtClean="0">
                  <a:solidFill>
                    <a:srgbClr val="006600"/>
                  </a:solidFill>
                  <a:latin typeface="+mn-lt"/>
                </a:rPr>
                <a:t>Результаты подбора гиперпараметров</a:t>
              </a:r>
              <a:endParaRPr lang="ru-RU" dirty="0">
                <a:solidFill>
                  <a:srgbClr val="006600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24573" y="176716"/>
            <a:ext cx="4066897" cy="666000"/>
            <a:chOff x="3424573" y="176716"/>
            <a:chExt cx="4066897" cy="66600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3424573" y="176716"/>
              <a:ext cx="406689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 smtClean="0">
                  <a:solidFill>
                    <a:srgbClr val="008000"/>
                  </a:solidFill>
                  <a:latin typeface="Arial Black" panose="020B0A04020102020204" pitchFamily="34" charset="0"/>
                </a:rPr>
                <a:t>ПАЙПЛАН</a:t>
              </a:r>
              <a:endParaRPr lang="ru-RU" sz="3200" b="1" spc="180" dirty="0">
                <a:solidFill>
                  <a:srgbClr val="008000"/>
                </a:solidFill>
                <a:latin typeface="Arial Black" panose="020B0A04020102020204" pitchFamily="34" charset="0"/>
                <a:cs typeface="ALS Sector Bold" pitchFamily="2" charset="0"/>
              </a:endParaRPr>
            </a:p>
          </p:txBody>
        </p:sp>
        <p:sp>
          <p:nvSpPr>
            <p:cNvPr id="9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3920333" y="176716"/>
              <a:ext cx="72644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28575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6600"/>
                </a:solidFill>
                <a:latin typeface="ALS Sector Regular" panose="02000000000000000000" pitchFamily="2" charset="0"/>
              </a:endParaRPr>
            </a:p>
          </p:txBody>
        </p:sp>
        <p:sp>
          <p:nvSpPr>
            <p:cNvPr id="10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983692" y="176716"/>
              <a:ext cx="85422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28575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b="1" dirty="0">
                <a:solidFill>
                  <a:srgbClr val="006600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8010" y="5673060"/>
            <a:ext cx="10559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1600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ВЫВОД: Показали применение Пайплайна в машинном обучении. В нашем случае не совсем удалось раскрыть возможности Пайплайн. Не использовались кодировщики и за пределы метода выносилась Нормализация, из-за получения неудовлетворительного результата.</a:t>
            </a:r>
          </a:p>
          <a:p>
            <a:pPr algn="l"/>
            <a:endParaRPr lang="ru-RU" sz="1600" dirty="0">
              <a:solidFill>
                <a:srgbClr val="003300"/>
              </a:solidFill>
              <a:latin typeface="+mn-lt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381847" y="1192580"/>
            <a:ext cx="9349675" cy="4378450"/>
            <a:chOff x="1381847" y="1192580"/>
            <a:chExt cx="9349675" cy="4378450"/>
          </a:xfrm>
        </p:grpSpPr>
        <p:pic>
          <p:nvPicPr>
            <p:cNvPr id="6" name="Объект 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47" y="1192580"/>
              <a:ext cx="9349675" cy="4378450"/>
            </a:xfrm>
            <a:prstGeom prst="rect">
              <a:avLst/>
            </a:prstGeom>
            <a:noFill/>
            <a:ln w="28575" cmpd="sng">
              <a:solidFill>
                <a:srgbClr val="0070C0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Прямоугольник 11"/>
            <p:cNvSpPr/>
            <p:nvPr/>
          </p:nvSpPr>
          <p:spPr>
            <a:xfrm>
              <a:off x="6288374" y="3488961"/>
              <a:ext cx="2289748" cy="104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12436" y="3455233"/>
              <a:ext cx="232948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ru-RU" sz="700" b="1" dirty="0" smtClean="0">
                  <a:solidFill>
                    <a:srgbClr val="003300"/>
                  </a:solidFill>
                  <a:latin typeface="+mn-lt"/>
                </a:rPr>
                <a:t>Финальные результаты </a:t>
              </a:r>
              <a:r>
                <a:rPr lang="en-US" sz="700" b="1" dirty="0" smtClean="0">
                  <a:solidFill>
                    <a:srgbClr val="003300"/>
                  </a:solidFill>
                  <a:latin typeface="+mn-lt"/>
                </a:rPr>
                <a:t>PIPELINE </a:t>
              </a:r>
              <a:r>
                <a:rPr lang="en-US" sz="700" b="1" dirty="0" err="1" smtClean="0">
                  <a:solidFill>
                    <a:srgbClr val="003300"/>
                  </a:solidFill>
                  <a:latin typeface="+mn-lt"/>
                </a:rPr>
                <a:t>GridSearchCV</a:t>
              </a:r>
              <a:endParaRPr lang="ru-RU" sz="700" b="1" dirty="0">
                <a:solidFill>
                  <a:srgbClr val="003300"/>
                </a:solidFill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ru-RU" dirty="0"/>
          </a:p>
        </p:txBody>
      </p:sp>
      <p:grpSp>
        <p:nvGrpSpPr>
          <p:cNvPr id="25" name="Группа 24"/>
          <p:cNvGrpSpPr/>
          <p:nvPr/>
        </p:nvGrpSpPr>
        <p:grpSpPr>
          <a:xfrm>
            <a:off x="397363" y="281971"/>
            <a:ext cx="11067570" cy="6289707"/>
            <a:chOff x="375329" y="144344"/>
            <a:chExt cx="11067570" cy="6289707"/>
          </a:xfrm>
        </p:grpSpPr>
        <p:grpSp>
          <p:nvGrpSpPr>
            <p:cNvPr id="24" name="Группа 23"/>
            <p:cNvGrpSpPr/>
            <p:nvPr/>
          </p:nvGrpSpPr>
          <p:grpSpPr>
            <a:xfrm>
              <a:off x="3591232" y="144344"/>
              <a:ext cx="4735646" cy="494941"/>
              <a:chOff x="3591232" y="144344"/>
              <a:chExt cx="4735646" cy="494941"/>
            </a:xfrm>
          </p:grpSpPr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70003C4-955E-467F-96F1-C68960CDA5F3}"/>
                  </a:ext>
                </a:extLst>
              </p:cNvPr>
              <p:cNvSpPr/>
              <p:nvPr/>
            </p:nvSpPr>
            <p:spPr>
              <a:xfrm>
                <a:off x="3591232" y="160658"/>
                <a:ext cx="4735646" cy="4683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800" b="1" dirty="0" smtClean="0">
                    <a:solidFill>
                      <a:srgbClr val="006600"/>
                    </a:solidFill>
                    <a:latin typeface="Arial Black" pitchFamily="34" charset="0"/>
                  </a:rPr>
                  <a:t>НЕЙРОННАЯ</a:t>
                </a:r>
                <a:r>
                  <a:rPr lang="ru-RU" sz="2800" b="1" dirty="0" smtClean="0">
                    <a:solidFill>
                      <a:srgbClr val="003300"/>
                    </a:solidFill>
                    <a:latin typeface="Arial Black" pitchFamily="34" charset="0"/>
                  </a:rPr>
                  <a:t> </a:t>
                </a:r>
                <a:r>
                  <a:rPr lang="ru-RU" sz="2800" b="1" dirty="0" smtClean="0">
                    <a:solidFill>
                      <a:srgbClr val="006600"/>
                    </a:solidFill>
                    <a:latin typeface="Arial Black" pitchFamily="34" charset="0"/>
                  </a:rPr>
                  <a:t>СЕТЬ</a:t>
                </a:r>
                <a:endParaRPr lang="ru-RU" sz="2800" b="1" spc="180" dirty="0">
                  <a:solidFill>
                    <a:srgbClr val="006600"/>
                  </a:solidFill>
                  <a:latin typeface="Arial Black" pitchFamily="34" charset="0"/>
                  <a:cs typeface="ALS Sector Bold" pitchFamily="2" charset="0"/>
                </a:endParaRPr>
              </a:p>
            </p:txBody>
          </p:sp>
          <p:sp>
            <p:nvSpPr>
              <p:cNvPr id="15" name="Прямоугольник 58">
                <a:extLst>
                  <a:ext uri="{FF2B5EF4-FFF2-40B4-BE49-F238E27FC236}">
                    <a16:creationId xmlns:a16="http://schemas.microsoft.com/office/drawing/2014/main" id="{286A3B8D-B315-48AD-9EFB-F044CE30BB70}"/>
                  </a:ext>
                </a:extLst>
              </p:cNvPr>
              <p:cNvSpPr/>
              <p:nvPr/>
            </p:nvSpPr>
            <p:spPr>
              <a:xfrm rot="10800000" flipH="1">
                <a:off x="3951229" y="144344"/>
                <a:ext cx="82175" cy="468396"/>
              </a:xfrm>
              <a:custGeom>
                <a:avLst/>
                <a:gdLst>
                  <a:gd name="connsiteX0" fmla="*/ 0 w 424732"/>
                  <a:gd name="connsiteY0" fmla="*/ 0 h 424732"/>
                  <a:gd name="connsiteX1" fmla="*/ 424732 w 424732"/>
                  <a:gd name="connsiteY1" fmla="*/ 0 h 424732"/>
                  <a:gd name="connsiteX2" fmla="*/ 424732 w 424732"/>
                  <a:gd name="connsiteY2" fmla="*/ 424732 h 424732"/>
                  <a:gd name="connsiteX3" fmla="*/ 0 w 424732"/>
                  <a:gd name="connsiteY3" fmla="*/ 424732 h 424732"/>
                  <a:gd name="connsiteX4" fmla="*/ 0 w 424732"/>
                  <a:gd name="connsiteY4" fmla="*/ 0 h 424732"/>
                  <a:gd name="connsiteX0" fmla="*/ 0 w 425450"/>
                  <a:gd name="connsiteY0" fmla="*/ 0 h 424732"/>
                  <a:gd name="connsiteX1" fmla="*/ 424732 w 425450"/>
                  <a:gd name="connsiteY1" fmla="*/ 0 h 424732"/>
                  <a:gd name="connsiteX2" fmla="*/ 425450 w 425450"/>
                  <a:gd name="connsiteY2" fmla="*/ 238890 h 424732"/>
                  <a:gd name="connsiteX3" fmla="*/ 424732 w 425450"/>
                  <a:gd name="connsiteY3" fmla="*/ 424732 h 424732"/>
                  <a:gd name="connsiteX4" fmla="*/ 0 w 425450"/>
                  <a:gd name="connsiteY4" fmla="*/ 424732 h 424732"/>
                  <a:gd name="connsiteX5" fmla="*/ 0 w 425450"/>
                  <a:gd name="connsiteY5" fmla="*/ 0 h 424732"/>
                  <a:gd name="connsiteX0" fmla="*/ 425450 w 516890"/>
                  <a:gd name="connsiteY0" fmla="*/ 238890 h 424732"/>
                  <a:gd name="connsiteX1" fmla="*/ 424732 w 516890"/>
                  <a:gd name="connsiteY1" fmla="*/ 424732 h 424732"/>
                  <a:gd name="connsiteX2" fmla="*/ 0 w 516890"/>
                  <a:gd name="connsiteY2" fmla="*/ 424732 h 424732"/>
                  <a:gd name="connsiteX3" fmla="*/ 0 w 516890"/>
                  <a:gd name="connsiteY3" fmla="*/ 0 h 424732"/>
                  <a:gd name="connsiteX4" fmla="*/ 424732 w 516890"/>
                  <a:gd name="connsiteY4" fmla="*/ 0 h 424732"/>
                  <a:gd name="connsiteX5" fmla="*/ 516890 w 516890"/>
                  <a:gd name="connsiteY5" fmla="*/ 330330 h 424732"/>
                  <a:gd name="connsiteX0" fmla="*/ 424732 w 516890"/>
                  <a:gd name="connsiteY0" fmla="*/ 424732 h 424732"/>
                  <a:gd name="connsiteX1" fmla="*/ 0 w 516890"/>
                  <a:gd name="connsiteY1" fmla="*/ 424732 h 424732"/>
                  <a:gd name="connsiteX2" fmla="*/ 0 w 516890"/>
                  <a:gd name="connsiteY2" fmla="*/ 0 h 424732"/>
                  <a:gd name="connsiteX3" fmla="*/ 424732 w 516890"/>
                  <a:gd name="connsiteY3" fmla="*/ 0 h 424732"/>
                  <a:gd name="connsiteX4" fmla="*/ 516890 w 516890"/>
                  <a:gd name="connsiteY4" fmla="*/ 330330 h 424732"/>
                  <a:gd name="connsiteX0" fmla="*/ 424732 w 424732"/>
                  <a:gd name="connsiteY0" fmla="*/ 424732 h 424732"/>
                  <a:gd name="connsiteX1" fmla="*/ 0 w 424732"/>
                  <a:gd name="connsiteY1" fmla="*/ 424732 h 424732"/>
                  <a:gd name="connsiteX2" fmla="*/ 0 w 424732"/>
                  <a:gd name="connsiteY2" fmla="*/ 0 h 424732"/>
                  <a:gd name="connsiteX3" fmla="*/ 424732 w 424732"/>
                  <a:gd name="connsiteY3" fmla="*/ 0 h 42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732" h="424732">
                    <a:moveTo>
                      <a:pt x="424732" y="424732"/>
                    </a:moveTo>
                    <a:lnTo>
                      <a:pt x="0" y="424732"/>
                    </a:lnTo>
                    <a:lnTo>
                      <a:pt x="0" y="0"/>
                    </a:lnTo>
                    <a:lnTo>
                      <a:pt x="424732" y="0"/>
                    </a:lnTo>
                  </a:path>
                </a:pathLst>
              </a:custGeom>
              <a:ln w="38100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sz="2800" b="1" dirty="0">
                  <a:solidFill>
                    <a:srgbClr val="003300"/>
                  </a:solidFill>
                  <a:latin typeface="Arial Black" pitchFamily="34" charset="0"/>
                </a:endParaRPr>
              </a:p>
            </p:txBody>
          </p:sp>
          <p:sp>
            <p:nvSpPr>
              <p:cNvPr id="16" name="Прямоугольник 58">
                <a:extLst>
                  <a:ext uri="{FF2B5EF4-FFF2-40B4-BE49-F238E27FC236}">
                    <a16:creationId xmlns:a16="http://schemas.microsoft.com/office/drawing/2014/main" id="{DF012F52-6F76-4D9F-8DB5-627F1CB1104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763637" y="170889"/>
                <a:ext cx="96630" cy="468396"/>
              </a:xfrm>
              <a:custGeom>
                <a:avLst/>
                <a:gdLst>
                  <a:gd name="connsiteX0" fmla="*/ 0 w 424732"/>
                  <a:gd name="connsiteY0" fmla="*/ 0 h 424732"/>
                  <a:gd name="connsiteX1" fmla="*/ 424732 w 424732"/>
                  <a:gd name="connsiteY1" fmla="*/ 0 h 424732"/>
                  <a:gd name="connsiteX2" fmla="*/ 424732 w 424732"/>
                  <a:gd name="connsiteY2" fmla="*/ 424732 h 424732"/>
                  <a:gd name="connsiteX3" fmla="*/ 0 w 424732"/>
                  <a:gd name="connsiteY3" fmla="*/ 424732 h 424732"/>
                  <a:gd name="connsiteX4" fmla="*/ 0 w 424732"/>
                  <a:gd name="connsiteY4" fmla="*/ 0 h 424732"/>
                  <a:gd name="connsiteX0" fmla="*/ 0 w 425450"/>
                  <a:gd name="connsiteY0" fmla="*/ 0 h 424732"/>
                  <a:gd name="connsiteX1" fmla="*/ 424732 w 425450"/>
                  <a:gd name="connsiteY1" fmla="*/ 0 h 424732"/>
                  <a:gd name="connsiteX2" fmla="*/ 425450 w 425450"/>
                  <a:gd name="connsiteY2" fmla="*/ 238890 h 424732"/>
                  <a:gd name="connsiteX3" fmla="*/ 424732 w 425450"/>
                  <a:gd name="connsiteY3" fmla="*/ 424732 h 424732"/>
                  <a:gd name="connsiteX4" fmla="*/ 0 w 425450"/>
                  <a:gd name="connsiteY4" fmla="*/ 424732 h 424732"/>
                  <a:gd name="connsiteX5" fmla="*/ 0 w 425450"/>
                  <a:gd name="connsiteY5" fmla="*/ 0 h 424732"/>
                  <a:gd name="connsiteX0" fmla="*/ 425450 w 516890"/>
                  <a:gd name="connsiteY0" fmla="*/ 238890 h 424732"/>
                  <a:gd name="connsiteX1" fmla="*/ 424732 w 516890"/>
                  <a:gd name="connsiteY1" fmla="*/ 424732 h 424732"/>
                  <a:gd name="connsiteX2" fmla="*/ 0 w 516890"/>
                  <a:gd name="connsiteY2" fmla="*/ 424732 h 424732"/>
                  <a:gd name="connsiteX3" fmla="*/ 0 w 516890"/>
                  <a:gd name="connsiteY3" fmla="*/ 0 h 424732"/>
                  <a:gd name="connsiteX4" fmla="*/ 424732 w 516890"/>
                  <a:gd name="connsiteY4" fmla="*/ 0 h 424732"/>
                  <a:gd name="connsiteX5" fmla="*/ 516890 w 516890"/>
                  <a:gd name="connsiteY5" fmla="*/ 330330 h 424732"/>
                  <a:gd name="connsiteX0" fmla="*/ 424732 w 516890"/>
                  <a:gd name="connsiteY0" fmla="*/ 424732 h 424732"/>
                  <a:gd name="connsiteX1" fmla="*/ 0 w 516890"/>
                  <a:gd name="connsiteY1" fmla="*/ 424732 h 424732"/>
                  <a:gd name="connsiteX2" fmla="*/ 0 w 516890"/>
                  <a:gd name="connsiteY2" fmla="*/ 0 h 424732"/>
                  <a:gd name="connsiteX3" fmla="*/ 424732 w 516890"/>
                  <a:gd name="connsiteY3" fmla="*/ 0 h 424732"/>
                  <a:gd name="connsiteX4" fmla="*/ 516890 w 516890"/>
                  <a:gd name="connsiteY4" fmla="*/ 330330 h 424732"/>
                  <a:gd name="connsiteX0" fmla="*/ 424732 w 424732"/>
                  <a:gd name="connsiteY0" fmla="*/ 424732 h 424732"/>
                  <a:gd name="connsiteX1" fmla="*/ 0 w 424732"/>
                  <a:gd name="connsiteY1" fmla="*/ 424732 h 424732"/>
                  <a:gd name="connsiteX2" fmla="*/ 0 w 424732"/>
                  <a:gd name="connsiteY2" fmla="*/ 0 h 424732"/>
                  <a:gd name="connsiteX3" fmla="*/ 424732 w 424732"/>
                  <a:gd name="connsiteY3" fmla="*/ 0 h 42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732" h="424732">
                    <a:moveTo>
                      <a:pt x="424732" y="424732"/>
                    </a:moveTo>
                    <a:lnTo>
                      <a:pt x="0" y="424732"/>
                    </a:lnTo>
                    <a:lnTo>
                      <a:pt x="0" y="0"/>
                    </a:lnTo>
                    <a:lnTo>
                      <a:pt x="424732" y="0"/>
                    </a:lnTo>
                  </a:path>
                </a:pathLst>
              </a:custGeom>
              <a:ln w="3810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 sz="2800" b="1" dirty="0">
                  <a:solidFill>
                    <a:srgbClr val="003300"/>
                  </a:solidFill>
                  <a:latin typeface="Arial Black" pitchFamily="34" charset="0"/>
                </a:endParaRPr>
              </a:p>
            </p:txBody>
          </p:sp>
        </p:grpSp>
        <p:pic>
          <p:nvPicPr>
            <p:cNvPr id="7" name="Объект 3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83" y="1233536"/>
              <a:ext cx="3317631" cy="2340625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</p:pic>
        <p:pic>
          <p:nvPicPr>
            <p:cNvPr id="10" name="Рисунок 9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" t="1799" r="2218" b="3618"/>
            <a:stretch>
              <a:fillRect/>
            </a:stretch>
          </p:blipFill>
          <p:spPr bwMode="auto">
            <a:xfrm>
              <a:off x="3912935" y="1365064"/>
              <a:ext cx="3178429" cy="2304466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</p:pic>
        <p:pic>
          <p:nvPicPr>
            <p:cNvPr id="11" name="Рисунок 10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376" y="1120532"/>
              <a:ext cx="3595523" cy="2635882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</p:pic>
        <p:pic>
          <p:nvPicPr>
            <p:cNvPr id="12" name="Рисунок 11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930" y="4143989"/>
              <a:ext cx="3387969" cy="210285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4" r="2439"/>
            <a:stretch/>
          </p:blipFill>
          <p:spPr>
            <a:xfrm>
              <a:off x="4479889" y="4838004"/>
              <a:ext cx="3214155" cy="1596047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29" y="3902623"/>
              <a:ext cx="3062418" cy="2031535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5" t="2903" r="678"/>
            <a:stretch/>
          </p:blipFill>
          <p:spPr>
            <a:xfrm>
              <a:off x="2290457" y="4350063"/>
              <a:ext cx="2105351" cy="1863167"/>
            </a:xfrm>
            <a:prstGeom prst="rect">
              <a:avLst/>
            </a:prstGeom>
            <a:solidFill>
              <a:srgbClr val="0046A2"/>
            </a:solidFill>
            <a:ln w="28575">
              <a:solidFill>
                <a:srgbClr val="002060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8276214" y="3839807"/>
              <a:ext cx="29722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solidFill>
                    <a:srgbClr val="006600"/>
                  </a:solidFill>
                </a:rPr>
                <a:t>Сохранение модели </a:t>
              </a:r>
              <a:r>
                <a:rPr lang="ru-RU" b="1" dirty="0" err="1" smtClean="0">
                  <a:solidFill>
                    <a:srgbClr val="006600"/>
                  </a:solidFill>
                </a:rPr>
                <a:t>нейросети</a:t>
              </a:r>
              <a:endParaRPr lang="ru-RU" sz="2300" b="1" dirty="0">
                <a:solidFill>
                  <a:srgbClr val="006600"/>
                </a:solidFill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08444" y="729362"/>
              <a:ext cx="32736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solidFill>
                    <a:srgbClr val="006600"/>
                  </a:solidFill>
                </a:rPr>
                <a:t>Метод </a:t>
              </a:r>
              <a:r>
                <a:rPr lang="ru-RU" b="1" dirty="0" err="1" smtClean="0">
                  <a:solidFill>
                    <a:srgbClr val="006600"/>
                  </a:solidFill>
                </a:rPr>
                <a:t>Gridsearchcv</a:t>
              </a:r>
              <a:r>
                <a:rPr lang="ru-RU" b="1" dirty="0" smtClean="0">
                  <a:solidFill>
                    <a:srgbClr val="006600"/>
                  </a:solidFill>
                </a:rPr>
                <a:t> для </a:t>
              </a:r>
              <a:r>
                <a:rPr lang="ru-RU" b="1" dirty="0" err="1" smtClean="0">
                  <a:solidFill>
                    <a:srgbClr val="006600"/>
                  </a:solidFill>
                </a:rPr>
                <a:t>нейросети</a:t>
              </a:r>
              <a:endParaRPr lang="ru-RU" sz="2300" b="1" dirty="0">
                <a:solidFill>
                  <a:srgbClr val="006600"/>
                </a:solidFill>
                <a:latin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63874" y="843170"/>
              <a:ext cx="35445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solidFill>
                    <a:srgbClr val="006600"/>
                  </a:solidFill>
                </a:rPr>
                <a:t>Линейные модели с одним нейроном</a:t>
              </a:r>
              <a:endParaRPr lang="ru-RU" sz="2300" b="1" dirty="0">
                <a:solidFill>
                  <a:srgbClr val="006600"/>
                </a:solidFill>
                <a:latin typeface="+mn-lt"/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3407718" y="3989386"/>
              <a:ext cx="28568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800" b="1" dirty="0" smtClean="0">
                  <a:solidFill>
                    <a:srgbClr val="006600"/>
                  </a:solidFill>
                </a:rPr>
                <a:t>Многослойные модели</a:t>
              </a:r>
              <a:endParaRPr lang="ru-RU" sz="1800" b="1" dirty="0">
                <a:solidFill>
                  <a:srgbClr val="0066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</TotalTime>
  <Words>1105</Words>
  <Application>Microsoft Office PowerPoint</Application>
  <PresentationFormat>Широкоэкранный</PresentationFormat>
  <Paragraphs>73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Open Sans</vt:lpstr>
      <vt:lpstr>Noto Sans Symbols</vt:lpstr>
      <vt:lpstr>Times New Roman</vt:lpstr>
      <vt:lpstr>Arial Black</vt:lpstr>
      <vt:lpstr>Arial</vt:lpstr>
      <vt:lpstr>ALS Sector Bold</vt:lpstr>
      <vt:lpstr>Roboto Black</vt:lpstr>
      <vt:lpstr>ALS Sector Regular</vt:lpstr>
      <vt:lpstr>If,kjyVUNE_28012021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Михаил Чамиашвили</cp:lastModifiedBy>
  <cp:revision>118</cp:revision>
  <dcterms:created xsi:type="dcterms:W3CDTF">2021-02-24T09:03:25Z</dcterms:created>
  <dcterms:modified xsi:type="dcterms:W3CDTF">2023-04-24T18:02:35Z</dcterms:modified>
</cp:coreProperties>
</file>